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4" r:id="rId5"/>
    <p:sldId id="260" r:id="rId6"/>
    <p:sldId id="261" r:id="rId7"/>
    <p:sldId id="262" r:id="rId8"/>
    <p:sldId id="267" r:id="rId9"/>
    <p:sldId id="263" r:id="rId10"/>
    <p:sldId id="266" r:id="rId11"/>
    <p:sldId id="268" r:id="rId12"/>
    <p:sldId id="269" r:id="rId13"/>
    <p:sldId id="277" r:id="rId14"/>
    <p:sldId id="278" r:id="rId15"/>
    <p:sldId id="270" r:id="rId16"/>
    <p:sldId id="271" r:id="rId17"/>
    <p:sldId id="272" r:id="rId18"/>
    <p:sldId id="279" r:id="rId19"/>
    <p:sldId id="275" r:id="rId20"/>
    <p:sldId id="276" r:id="rId21"/>
    <p:sldId id="273" r:id="rId22"/>
    <p:sldId id="274" r:id="rId23"/>
    <p:sldId id="280" r:id="rId24"/>
    <p:sldId id="26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6ECDBF-9171-496D-A788-873E58849C6C}" type="doc">
      <dgm:prSet loTypeId="urn:microsoft.com/office/officeart/2005/8/layout/pyramid4" loCatId="relationship" qsTypeId="urn:microsoft.com/office/officeart/2005/8/quickstyle/simple1" qsCatId="simple" csTypeId="urn:microsoft.com/office/officeart/2005/8/colors/accent1_2" csCatId="accent1" phldr="1"/>
      <dgm:spPr/>
      <dgm:t>
        <a:bodyPr/>
        <a:lstStyle/>
        <a:p>
          <a:endParaRPr lang="en-US"/>
        </a:p>
      </dgm:t>
    </dgm:pt>
    <dgm:pt modelId="{5DC1E8A1-D624-4FE3-B971-0CBF100414FD}">
      <dgm:prSet phldrT="[Text]"/>
      <dgm:spPr/>
      <dgm:t>
        <a:bodyPr/>
        <a:lstStyle/>
        <a:p>
          <a:r>
            <a:rPr lang="en-US" dirty="0" smtClean="0"/>
            <a:t>Cultural</a:t>
          </a:r>
        </a:p>
        <a:p>
          <a:r>
            <a:rPr lang="en-US" dirty="0" smtClean="0"/>
            <a:t>Climate</a:t>
          </a:r>
          <a:endParaRPr lang="en-US" dirty="0"/>
        </a:p>
      </dgm:t>
    </dgm:pt>
    <dgm:pt modelId="{8E0477DE-397C-474E-9791-79042E28A4D8}" type="parTrans" cxnId="{ADD6C078-1D25-43B7-9B3B-73DDA66C6FBA}">
      <dgm:prSet/>
      <dgm:spPr/>
      <dgm:t>
        <a:bodyPr/>
        <a:lstStyle/>
        <a:p>
          <a:endParaRPr lang="en-US"/>
        </a:p>
      </dgm:t>
    </dgm:pt>
    <dgm:pt modelId="{81FFF1A3-3E8B-4E27-B43A-D3A8396F2034}" type="sibTrans" cxnId="{ADD6C078-1D25-43B7-9B3B-73DDA66C6FBA}">
      <dgm:prSet/>
      <dgm:spPr/>
      <dgm:t>
        <a:bodyPr/>
        <a:lstStyle/>
        <a:p>
          <a:endParaRPr lang="en-US"/>
        </a:p>
      </dgm:t>
    </dgm:pt>
    <dgm:pt modelId="{264E33C0-1BC8-4DE4-95E5-C4C1DCC137A8}">
      <dgm:prSet phldrT="[Text]"/>
      <dgm:spPr/>
      <dgm:t>
        <a:bodyPr/>
        <a:lstStyle/>
        <a:p>
          <a:r>
            <a:rPr lang="en-US" dirty="0" smtClean="0"/>
            <a:t>Policy Climate</a:t>
          </a:r>
          <a:endParaRPr lang="en-US" dirty="0"/>
        </a:p>
      </dgm:t>
    </dgm:pt>
    <dgm:pt modelId="{68944AE6-07BE-488D-BC86-1E1B28B3C36A}" type="parTrans" cxnId="{2CE8A769-BAEB-4C09-A32E-81F56474567E}">
      <dgm:prSet/>
      <dgm:spPr/>
      <dgm:t>
        <a:bodyPr/>
        <a:lstStyle/>
        <a:p>
          <a:endParaRPr lang="en-US"/>
        </a:p>
      </dgm:t>
    </dgm:pt>
    <dgm:pt modelId="{4700D92C-1CF3-4C0B-B508-42556F41AE2D}" type="sibTrans" cxnId="{2CE8A769-BAEB-4C09-A32E-81F56474567E}">
      <dgm:prSet/>
      <dgm:spPr/>
      <dgm:t>
        <a:bodyPr/>
        <a:lstStyle/>
        <a:p>
          <a:endParaRPr lang="en-US"/>
        </a:p>
      </dgm:t>
    </dgm:pt>
    <dgm:pt modelId="{4C818667-390A-4277-A5F3-81640EB7C337}">
      <dgm:prSet phldrT="[Text]"/>
      <dgm:spPr/>
      <dgm:t>
        <a:bodyPr/>
        <a:lstStyle/>
        <a:p>
          <a:r>
            <a:rPr lang="en-US" b="1" dirty="0" smtClean="0"/>
            <a:t>Addiction</a:t>
          </a:r>
        </a:p>
        <a:p>
          <a:r>
            <a:rPr lang="en-US" b="1" dirty="0" smtClean="0"/>
            <a:t>Treatment</a:t>
          </a:r>
          <a:endParaRPr lang="en-US" b="1" dirty="0"/>
        </a:p>
      </dgm:t>
    </dgm:pt>
    <dgm:pt modelId="{1631DC06-ECC4-4A4A-9FC6-664C0E0D7E26}" type="parTrans" cxnId="{BE570407-B457-482D-8F3E-F505992163CF}">
      <dgm:prSet/>
      <dgm:spPr/>
      <dgm:t>
        <a:bodyPr/>
        <a:lstStyle/>
        <a:p>
          <a:endParaRPr lang="en-US"/>
        </a:p>
      </dgm:t>
    </dgm:pt>
    <dgm:pt modelId="{E5F6AD97-A9CF-446C-8DEA-BF74925B42C9}" type="sibTrans" cxnId="{BE570407-B457-482D-8F3E-F505992163CF}">
      <dgm:prSet/>
      <dgm:spPr/>
      <dgm:t>
        <a:bodyPr/>
        <a:lstStyle/>
        <a:p>
          <a:endParaRPr lang="en-US"/>
        </a:p>
      </dgm:t>
    </dgm:pt>
    <dgm:pt modelId="{A611FB29-A7B7-4D14-9A5C-E47622784AC7}">
      <dgm:prSet phldrT="[Text]"/>
      <dgm:spPr/>
      <dgm:t>
        <a:bodyPr/>
        <a:lstStyle/>
        <a:p>
          <a:r>
            <a:rPr lang="en-US" dirty="0" smtClean="0"/>
            <a:t>Funding</a:t>
          </a:r>
        </a:p>
        <a:p>
          <a:r>
            <a:rPr lang="en-US" dirty="0" smtClean="0"/>
            <a:t>Climate </a:t>
          </a:r>
          <a:endParaRPr lang="en-US" dirty="0"/>
        </a:p>
      </dgm:t>
    </dgm:pt>
    <dgm:pt modelId="{60678177-0BD9-4E1B-889C-0346EF7683F3}" type="parTrans" cxnId="{F883F5B3-DD28-4E53-8DBE-4C6D9F440C90}">
      <dgm:prSet/>
      <dgm:spPr/>
      <dgm:t>
        <a:bodyPr/>
        <a:lstStyle/>
        <a:p>
          <a:endParaRPr lang="en-US"/>
        </a:p>
      </dgm:t>
    </dgm:pt>
    <dgm:pt modelId="{3B1C5C44-2348-477F-8591-F489DBFFD158}" type="sibTrans" cxnId="{F883F5B3-DD28-4E53-8DBE-4C6D9F440C90}">
      <dgm:prSet/>
      <dgm:spPr/>
      <dgm:t>
        <a:bodyPr/>
        <a:lstStyle/>
        <a:p>
          <a:endParaRPr lang="en-US"/>
        </a:p>
      </dgm:t>
    </dgm:pt>
    <dgm:pt modelId="{7677AEBD-81CF-43B8-A615-1B2E709F415C}" type="pres">
      <dgm:prSet presAssocID="{776ECDBF-9171-496D-A788-873E58849C6C}" presName="compositeShape" presStyleCnt="0">
        <dgm:presLayoutVars>
          <dgm:chMax val="9"/>
          <dgm:dir/>
          <dgm:resizeHandles val="exact"/>
        </dgm:presLayoutVars>
      </dgm:prSet>
      <dgm:spPr/>
      <dgm:t>
        <a:bodyPr/>
        <a:lstStyle/>
        <a:p>
          <a:endParaRPr lang="en-US"/>
        </a:p>
      </dgm:t>
    </dgm:pt>
    <dgm:pt modelId="{BD304DFC-E6DD-46D2-9960-411B73BC4441}" type="pres">
      <dgm:prSet presAssocID="{776ECDBF-9171-496D-A788-873E58849C6C}" presName="triangle1" presStyleLbl="node1" presStyleIdx="0" presStyleCnt="4">
        <dgm:presLayoutVars>
          <dgm:bulletEnabled val="1"/>
        </dgm:presLayoutVars>
      </dgm:prSet>
      <dgm:spPr/>
      <dgm:t>
        <a:bodyPr/>
        <a:lstStyle/>
        <a:p>
          <a:endParaRPr lang="en-US"/>
        </a:p>
      </dgm:t>
    </dgm:pt>
    <dgm:pt modelId="{C3E36D8A-4DC3-4796-8261-5D27C4F75F14}" type="pres">
      <dgm:prSet presAssocID="{776ECDBF-9171-496D-A788-873E58849C6C}" presName="triangle2" presStyleLbl="node1" presStyleIdx="1" presStyleCnt="4">
        <dgm:presLayoutVars>
          <dgm:bulletEnabled val="1"/>
        </dgm:presLayoutVars>
      </dgm:prSet>
      <dgm:spPr/>
      <dgm:t>
        <a:bodyPr/>
        <a:lstStyle/>
        <a:p>
          <a:endParaRPr lang="en-US"/>
        </a:p>
      </dgm:t>
    </dgm:pt>
    <dgm:pt modelId="{937A2E54-B69E-4104-BE57-F295EF31945C}" type="pres">
      <dgm:prSet presAssocID="{776ECDBF-9171-496D-A788-873E58849C6C}" presName="triangle3" presStyleLbl="node1" presStyleIdx="2" presStyleCnt="4">
        <dgm:presLayoutVars>
          <dgm:bulletEnabled val="1"/>
        </dgm:presLayoutVars>
      </dgm:prSet>
      <dgm:spPr/>
      <dgm:t>
        <a:bodyPr/>
        <a:lstStyle/>
        <a:p>
          <a:endParaRPr lang="en-US"/>
        </a:p>
      </dgm:t>
    </dgm:pt>
    <dgm:pt modelId="{BF7A7444-913C-4818-A552-1D2330C8BF20}" type="pres">
      <dgm:prSet presAssocID="{776ECDBF-9171-496D-A788-873E58849C6C}" presName="triangle4" presStyleLbl="node1" presStyleIdx="3" presStyleCnt="4">
        <dgm:presLayoutVars>
          <dgm:bulletEnabled val="1"/>
        </dgm:presLayoutVars>
      </dgm:prSet>
      <dgm:spPr/>
      <dgm:t>
        <a:bodyPr/>
        <a:lstStyle/>
        <a:p>
          <a:endParaRPr lang="en-US"/>
        </a:p>
      </dgm:t>
    </dgm:pt>
  </dgm:ptLst>
  <dgm:cxnLst>
    <dgm:cxn modelId="{2CE8A769-BAEB-4C09-A32E-81F56474567E}" srcId="{776ECDBF-9171-496D-A788-873E58849C6C}" destId="{264E33C0-1BC8-4DE4-95E5-C4C1DCC137A8}" srcOrd="1" destOrd="0" parTransId="{68944AE6-07BE-488D-BC86-1E1B28B3C36A}" sibTransId="{4700D92C-1CF3-4C0B-B508-42556F41AE2D}"/>
    <dgm:cxn modelId="{3EB8851C-537D-4BA8-BBF0-F0E6657D81DA}" type="presOf" srcId="{776ECDBF-9171-496D-A788-873E58849C6C}" destId="{7677AEBD-81CF-43B8-A615-1B2E709F415C}" srcOrd="0" destOrd="0" presId="urn:microsoft.com/office/officeart/2005/8/layout/pyramid4"/>
    <dgm:cxn modelId="{002134C9-3475-4833-A679-9C78B58F48E5}" type="presOf" srcId="{264E33C0-1BC8-4DE4-95E5-C4C1DCC137A8}" destId="{C3E36D8A-4DC3-4796-8261-5D27C4F75F14}" srcOrd="0" destOrd="0" presId="urn:microsoft.com/office/officeart/2005/8/layout/pyramid4"/>
    <dgm:cxn modelId="{F493A125-2925-459B-B992-20FF349A11A2}" type="presOf" srcId="{4C818667-390A-4277-A5F3-81640EB7C337}" destId="{937A2E54-B69E-4104-BE57-F295EF31945C}" srcOrd="0" destOrd="0" presId="urn:microsoft.com/office/officeart/2005/8/layout/pyramid4"/>
    <dgm:cxn modelId="{BE570407-B457-482D-8F3E-F505992163CF}" srcId="{776ECDBF-9171-496D-A788-873E58849C6C}" destId="{4C818667-390A-4277-A5F3-81640EB7C337}" srcOrd="2" destOrd="0" parTransId="{1631DC06-ECC4-4A4A-9FC6-664C0E0D7E26}" sibTransId="{E5F6AD97-A9CF-446C-8DEA-BF74925B42C9}"/>
    <dgm:cxn modelId="{ADD6C078-1D25-43B7-9B3B-73DDA66C6FBA}" srcId="{776ECDBF-9171-496D-A788-873E58849C6C}" destId="{5DC1E8A1-D624-4FE3-B971-0CBF100414FD}" srcOrd="0" destOrd="0" parTransId="{8E0477DE-397C-474E-9791-79042E28A4D8}" sibTransId="{81FFF1A3-3E8B-4E27-B43A-D3A8396F2034}"/>
    <dgm:cxn modelId="{EE4E03AE-D4BB-42F5-899E-ABCA7DEE84F9}" type="presOf" srcId="{A611FB29-A7B7-4D14-9A5C-E47622784AC7}" destId="{BF7A7444-913C-4818-A552-1D2330C8BF20}" srcOrd="0" destOrd="0" presId="urn:microsoft.com/office/officeart/2005/8/layout/pyramid4"/>
    <dgm:cxn modelId="{F883F5B3-DD28-4E53-8DBE-4C6D9F440C90}" srcId="{776ECDBF-9171-496D-A788-873E58849C6C}" destId="{A611FB29-A7B7-4D14-9A5C-E47622784AC7}" srcOrd="3" destOrd="0" parTransId="{60678177-0BD9-4E1B-889C-0346EF7683F3}" sibTransId="{3B1C5C44-2348-477F-8591-F489DBFFD158}"/>
    <dgm:cxn modelId="{049351F3-0A88-4349-9598-FCCAF3C147BE}" type="presOf" srcId="{5DC1E8A1-D624-4FE3-B971-0CBF100414FD}" destId="{BD304DFC-E6DD-46D2-9960-411B73BC4441}" srcOrd="0" destOrd="0" presId="urn:microsoft.com/office/officeart/2005/8/layout/pyramid4"/>
    <dgm:cxn modelId="{989B25E5-CABA-481C-BC6A-57E69B04DA11}" type="presParOf" srcId="{7677AEBD-81CF-43B8-A615-1B2E709F415C}" destId="{BD304DFC-E6DD-46D2-9960-411B73BC4441}" srcOrd="0" destOrd="0" presId="urn:microsoft.com/office/officeart/2005/8/layout/pyramid4"/>
    <dgm:cxn modelId="{494D58AE-42AB-4D81-9E3A-869D3DD3CF7A}" type="presParOf" srcId="{7677AEBD-81CF-43B8-A615-1B2E709F415C}" destId="{C3E36D8A-4DC3-4796-8261-5D27C4F75F14}" srcOrd="1" destOrd="0" presId="urn:microsoft.com/office/officeart/2005/8/layout/pyramid4"/>
    <dgm:cxn modelId="{60E36109-993C-47E0-A310-1C2D3F0E8B07}" type="presParOf" srcId="{7677AEBD-81CF-43B8-A615-1B2E709F415C}" destId="{937A2E54-B69E-4104-BE57-F295EF31945C}" srcOrd="2" destOrd="0" presId="urn:microsoft.com/office/officeart/2005/8/layout/pyramid4"/>
    <dgm:cxn modelId="{C3ED25F2-B0A1-4A35-A51D-DC95861CCBBD}" type="presParOf" srcId="{7677AEBD-81CF-43B8-A615-1B2E709F415C}" destId="{BF7A7444-913C-4818-A552-1D2330C8BF20}"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04DFC-E6DD-46D2-9960-411B73BC4441}">
      <dsp:nvSpPr>
        <dsp:cNvPr id="0" name=""/>
        <dsp:cNvSpPr/>
      </dsp:nvSpPr>
      <dsp:spPr>
        <a:xfrm>
          <a:off x="2983309" y="0"/>
          <a:ext cx="2262981" cy="2262981"/>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Cultural</a:t>
          </a:r>
        </a:p>
        <a:p>
          <a:pPr lvl="0" algn="ctr" defTabSz="800100">
            <a:lnSpc>
              <a:spcPct val="90000"/>
            </a:lnSpc>
            <a:spcBef>
              <a:spcPct val="0"/>
            </a:spcBef>
            <a:spcAft>
              <a:spcPct val="35000"/>
            </a:spcAft>
          </a:pPr>
          <a:r>
            <a:rPr lang="en-US" sz="1800" kern="1200" dirty="0" smtClean="0"/>
            <a:t>Climate</a:t>
          </a:r>
          <a:endParaRPr lang="en-US" sz="1800" kern="1200" dirty="0"/>
        </a:p>
      </dsp:txBody>
      <dsp:txXfrm>
        <a:off x="3549054" y="1131491"/>
        <a:ext cx="1131491" cy="1131490"/>
      </dsp:txXfrm>
    </dsp:sp>
    <dsp:sp modelId="{C3E36D8A-4DC3-4796-8261-5D27C4F75F14}">
      <dsp:nvSpPr>
        <dsp:cNvPr id="0" name=""/>
        <dsp:cNvSpPr/>
      </dsp:nvSpPr>
      <dsp:spPr>
        <a:xfrm>
          <a:off x="1851818" y="2262981"/>
          <a:ext cx="2262981" cy="2262981"/>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Policy Climate</a:t>
          </a:r>
          <a:endParaRPr lang="en-US" sz="1800" kern="1200" dirty="0"/>
        </a:p>
      </dsp:txBody>
      <dsp:txXfrm>
        <a:off x="2417563" y="3394472"/>
        <a:ext cx="1131491" cy="1131490"/>
      </dsp:txXfrm>
    </dsp:sp>
    <dsp:sp modelId="{937A2E54-B69E-4104-BE57-F295EF31945C}">
      <dsp:nvSpPr>
        <dsp:cNvPr id="0" name=""/>
        <dsp:cNvSpPr/>
      </dsp:nvSpPr>
      <dsp:spPr>
        <a:xfrm rot="10800000">
          <a:off x="2983309" y="2262981"/>
          <a:ext cx="2262981" cy="2262981"/>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Addiction</a:t>
          </a:r>
        </a:p>
        <a:p>
          <a:pPr lvl="0" algn="ctr" defTabSz="800100">
            <a:lnSpc>
              <a:spcPct val="90000"/>
            </a:lnSpc>
            <a:spcBef>
              <a:spcPct val="0"/>
            </a:spcBef>
            <a:spcAft>
              <a:spcPct val="35000"/>
            </a:spcAft>
          </a:pPr>
          <a:r>
            <a:rPr lang="en-US" sz="1800" b="1" kern="1200" dirty="0" smtClean="0"/>
            <a:t>Treatment</a:t>
          </a:r>
          <a:endParaRPr lang="en-US" sz="1800" b="1" kern="1200" dirty="0"/>
        </a:p>
      </dsp:txBody>
      <dsp:txXfrm rot="10800000">
        <a:off x="3549054" y="2262981"/>
        <a:ext cx="1131491" cy="1131490"/>
      </dsp:txXfrm>
    </dsp:sp>
    <dsp:sp modelId="{BF7A7444-913C-4818-A552-1D2330C8BF20}">
      <dsp:nvSpPr>
        <dsp:cNvPr id="0" name=""/>
        <dsp:cNvSpPr/>
      </dsp:nvSpPr>
      <dsp:spPr>
        <a:xfrm>
          <a:off x="4114800" y="2262981"/>
          <a:ext cx="2262981" cy="2262981"/>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Funding</a:t>
          </a:r>
        </a:p>
        <a:p>
          <a:pPr lvl="0" algn="ctr" defTabSz="800100">
            <a:lnSpc>
              <a:spcPct val="90000"/>
            </a:lnSpc>
            <a:spcBef>
              <a:spcPct val="0"/>
            </a:spcBef>
            <a:spcAft>
              <a:spcPct val="35000"/>
            </a:spcAft>
          </a:pPr>
          <a:r>
            <a:rPr lang="en-US" sz="1800" kern="1200" dirty="0" smtClean="0"/>
            <a:t>Climate </a:t>
          </a:r>
          <a:endParaRPr lang="en-US" sz="1800" kern="1200" dirty="0"/>
        </a:p>
      </dsp:txBody>
      <dsp:txXfrm>
        <a:off x="4680545" y="3394472"/>
        <a:ext cx="1131491" cy="1131490"/>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47CB69-1F7B-44F8-9B82-B5C454771F66}" type="datetimeFigureOut">
              <a:rPr lang="en-US" smtClean="0"/>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778CC-4995-4610-8981-248BA82CD9B8}" type="slidenum">
              <a:rPr lang="en-US" smtClean="0"/>
              <a:t>‹#›</a:t>
            </a:fld>
            <a:endParaRPr lang="en-US"/>
          </a:p>
        </p:txBody>
      </p:sp>
    </p:spTree>
    <p:extLst>
      <p:ext uri="{BB962C8B-B14F-4D97-AF65-F5344CB8AC3E}">
        <p14:creationId xmlns:p14="http://schemas.microsoft.com/office/powerpoint/2010/main" val="121167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47CB69-1F7B-44F8-9B82-B5C454771F66}" type="datetimeFigureOut">
              <a:rPr lang="en-US" smtClean="0"/>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778CC-4995-4610-8981-248BA82CD9B8}" type="slidenum">
              <a:rPr lang="en-US" smtClean="0"/>
              <a:t>‹#›</a:t>
            </a:fld>
            <a:endParaRPr lang="en-US"/>
          </a:p>
        </p:txBody>
      </p:sp>
    </p:spTree>
    <p:extLst>
      <p:ext uri="{BB962C8B-B14F-4D97-AF65-F5344CB8AC3E}">
        <p14:creationId xmlns:p14="http://schemas.microsoft.com/office/powerpoint/2010/main" val="325545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47CB69-1F7B-44F8-9B82-B5C454771F66}" type="datetimeFigureOut">
              <a:rPr lang="en-US" smtClean="0"/>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778CC-4995-4610-8981-248BA82CD9B8}" type="slidenum">
              <a:rPr lang="en-US" smtClean="0"/>
              <a:t>‹#›</a:t>
            </a:fld>
            <a:endParaRPr lang="en-US"/>
          </a:p>
        </p:txBody>
      </p:sp>
    </p:spTree>
    <p:extLst>
      <p:ext uri="{BB962C8B-B14F-4D97-AF65-F5344CB8AC3E}">
        <p14:creationId xmlns:p14="http://schemas.microsoft.com/office/powerpoint/2010/main" val="126126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47CB69-1F7B-44F8-9B82-B5C454771F66}" type="datetimeFigureOut">
              <a:rPr lang="en-US" smtClean="0"/>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778CC-4995-4610-8981-248BA82CD9B8}" type="slidenum">
              <a:rPr lang="en-US" smtClean="0"/>
              <a:t>‹#›</a:t>
            </a:fld>
            <a:endParaRPr lang="en-US"/>
          </a:p>
        </p:txBody>
      </p:sp>
    </p:spTree>
    <p:extLst>
      <p:ext uri="{BB962C8B-B14F-4D97-AF65-F5344CB8AC3E}">
        <p14:creationId xmlns:p14="http://schemas.microsoft.com/office/powerpoint/2010/main" val="4116217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47CB69-1F7B-44F8-9B82-B5C454771F66}" type="datetimeFigureOut">
              <a:rPr lang="en-US" smtClean="0"/>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778CC-4995-4610-8981-248BA82CD9B8}" type="slidenum">
              <a:rPr lang="en-US" smtClean="0"/>
              <a:t>‹#›</a:t>
            </a:fld>
            <a:endParaRPr lang="en-US"/>
          </a:p>
        </p:txBody>
      </p:sp>
    </p:spTree>
    <p:extLst>
      <p:ext uri="{BB962C8B-B14F-4D97-AF65-F5344CB8AC3E}">
        <p14:creationId xmlns:p14="http://schemas.microsoft.com/office/powerpoint/2010/main" val="2620089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47CB69-1F7B-44F8-9B82-B5C454771F66}" type="datetimeFigureOut">
              <a:rPr lang="en-US" smtClean="0"/>
              <a:t>4/15/2013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E778CC-4995-4610-8981-248BA82CD9B8}" type="slidenum">
              <a:rPr lang="en-US" smtClean="0"/>
              <a:t>‹#›</a:t>
            </a:fld>
            <a:endParaRPr lang="en-US"/>
          </a:p>
        </p:txBody>
      </p:sp>
    </p:spTree>
    <p:extLst>
      <p:ext uri="{BB962C8B-B14F-4D97-AF65-F5344CB8AC3E}">
        <p14:creationId xmlns:p14="http://schemas.microsoft.com/office/powerpoint/2010/main" val="58042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47CB69-1F7B-44F8-9B82-B5C454771F66}" type="datetimeFigureOut">
              <a:rPr lang="en-US" smtClean="0"/>
              <a:t>4/15/2013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E778CC-4995-4610-8981-248BA82CD9B8}" type="slidenum">
              <a:rPr lang="en-US" smtClean="0"/>
              <a:t>‹#›</a:t>
            </a:fld>
            <a:endParaRPr lang="en-US"/>
          </a:p>
        </p:txBody>
      </p:sp>
    </p:spTree>
    <p:extLst>
      <p:ext uri="{BB962C8B-B14F-4D97-AF65-F5344CB8AC3E}">
        <p14:creationId xmlns:p14="http://schemas.microsoft.com/office/powerpoint/2010/main" val="3582309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47CB69-1F7B-44F8-9B82-B5C454771F66}" type="datetimeFigureOut">
              <a:rPr lang="en-US" smtClean="0"/>
              <a:t>4/15/2013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E778CC-4995-4610-8981-248BA82CD9B8}" type="slidenum">
              <a:rPr lang="en-US" smtClean="0"/>
              <a:t>‹#›</a:t>
            </a:fld>
            <a:endParaRPr lang="en-US"/>
          </a:p>
        </p:txBody>
      </p:sp>
    </p:spTree>
    <p:extLst>
      <p:ext uri="{BB962C8B-B14F-4D97-AF65-F5344CB8AC3E}">
        <p14:creationId xmlns:p14="http://schemas.microsoft.com/office/powerpoint/2010/main" val="4055499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47CB69-1F7B-44F8-9B82-B5C454771F66}" type="datetimeFigureOut">
              <a:rPr lang="en-US" smtClean="0"/>
              <a:t>4/15/2013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E778CC-4995-4610-8981-248BA82CD9B8}" type="slidenum">
              <a:rPr lang="en-US" smtClean="0"/>
              <a:t>‹#›</a:t>
            </a:fld>
            <a:endParaRPr lang="en-US"/>
          </a:p>
        </p:txBody>
      </p:sp>
    </p:spTree>
    <p:extLst>
      <p:ext uri="{BB962C8B-B14F-4D97-AF65-F5344CB8AC3E}">
        <p14:creationId xmlns:p14="http://schemas.microsoft.com/office/powerpoint/2010/main" val="307145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47CB69-1F7B-44F8-9B82-B5C454771F66}" type="datetimeFigureOut">
              <a:rPr lang="en-US" smtClean="0"/>
              <a:t>4/15/2013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E778CC-4995-4610-8981-248BA82CD9B8}" type="slidenum">
              <a:rPr lang="en-US" smtClean="0"/>
              <a:t>‹#›</a:t>
            </a:fld>
            <a:endParaRPr lang="en-US"/>
          </a:p>
        </p:txBody>
      </p:sp>
    </p:spTree>
    <p:extLst>
      <p:ext uri="{BB962C8B-B14F-4D97-AF65-F5344CB8AC3E}">
        <p14:creationId xmlns:p14="http://schemas.microsoft.com/office/powerpoint/2010/main" val="1128586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47CB69-1F7B-44F8-9B82-B5C454771F66}" type="datetimeFigureOut">
              <a:rPr lang="en-US" smtClean="0"/>
              <a:t>4/15/2013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E778CC-4995-4610-8981-248BA82CD9B8}" type="slidenum">
              <a:rPr lang="en-US" smtClean="0"/>
              <a:t>‹#›</a:t>
            </a:fld>
            <a:endParaRPr lang="en-US"/>
          </a:p>
        </p:txBody>
      </p:sp>
    </p:spTree>
    <p:extLst>
      <p:ext uri="{BB962C8B-B14F-4D97-AF65-F5344CB8AC3E}">
        <p14:creationId xmlns:p14="http://schemas.microsoft.com/office/powerpoint/2010/main" val="4178648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47CB69-1F7B-44F8-9B82-B5C454771F66}" type="datetimeFigureOut">
              <a:rPr lang="en-US" smtClean="0"/>
              <a:t>4/15/2013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E778CC-4995-4610-8981-248BA82CD9B8}" type="slidenum">
              <a:rPr lang="en-US" smtClean="0"/>
              <a:t>‹#›</a:t>
            </a:fld>
            <a:endParaRPr lang="en-US"/>
          </a:p>
        </p:txBody>
      </p:sp>
    </p:spTree>
    <p:extLst>
      <p:ext uri="{BB962C8B-B14F-4D97-AF65-F5344CB8AC3E}">
        <p14:creationId xmlns:p14="http://schemas.microsoft.com/office/powerpoint/2010/main" val="48025931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Future of Addiction Treatment &amp; Recovery in America</a:t>
            </a:r>
            <a:r>
              <a:rPr lang="en-US" dirty="0"/>
              <a:t/>
            </a:r>
            <a:br>
              <a:rPr lang="en-US" dirty="0"/>
            </a:br>
            <a:r>
              <a:rPr lang="en-US" dirty="0" smtClean="0"/>
              <a:t/>
            </a:r>
            <a:br>
              <a:rPr lang="en-US" dirty="0" smtClean="0"/>
            </a:br>
            <a:r>
              <a:rPr lang="en-US" dirty="0" smtClean="0"/>
              <a:t>IAODAPCA 2013  </a:t>
            </a:r>
            <a:r>
              <a:rPr lang="en-US" b="1" dirty="0"/>
              <a:t> </a:t>
            </a:r>
            <a:r>
              <a:rPr lang="en-US" dirty="0"/>
              <a:t/>
            </a:r>
            <a:br>
              <a:rPr lang="en-US" dirty="0"/>
            </a:br>
            <a:r>
              <a:rPr lang="en-US" dirty="0"/>
              <a:t> </a:t>
            </a:r>
            <a:br>
              <a:rPr lang="en-US" dirty="0"/>
            </a:br>
            <a:endParaRPr lang="en-US" dirty="0"/>
          </a:p>
        </p:txBody>
      </p:sp>
      <p:sp>
        <p:nvSpPr>
          <p:cNvPr id="3" name="Subtitle 2"/>
          <p:cNvSpPr>
            <a:spLocks noGrp="1"/>
          </p:cNvSpPr>
          <p:nvPr>
            <p:ph type="subTitle" idx="1"/>
          </p:nvPr>
        </p:nvSpPr>
        <p:spPr/>
        <p:txBody>
          <a:bodyPr>
            <a:normAutofit fontScale="62500" lnSpcReduction="20000"/>
          </a:bodyPr>
          <a:lstStyle/>
          <a:p>
            <a:r>
              <a:rPr lang="en-US" dirty="0" smtClean="0"/>
              <a:t>William L. White, MA</a:t>
            </a:r>
            <a:br>
              <a:rPr lang="en-US" dirty="0" smtClean="0"/>
            </a:br>
            <a:r>
              <a:rPr lang="en-US" dirty="0" smtClean="0"/>
              <a:t>Emeritus Senior Research Consultant </a:t>
            </a:r>
            <a:br>
              <a:rPr lang="en-US" dirty="0" smtClean="0"/>
            </a:br>
            <a:r>
              <a:rPr lang="en-US" dirty="0" smtClean="0"/>
              <a:t>Chestnut Health Systems</a:t>
            </a:r>
            <a:br>
              <a:rPr lang="en-US" dirty="0" smtClean="0"/>
            </a:br>
            <a:r>
              <a:rPr lang="en-US" dirty="0" smtClean="0"/>
              <a:t>bwhite@chestnut.org</a:t>
            </a:r>
          </a:p>
          <a:p>
            <a:r>
              <a:rPr lang="en-US" dirty="0" smtClean="0"/>
              <a:t>www.williamwhitepapers.com</a:t>
            </a:r>
            <a:br>
              <a:rPr lang="en-US" dirty="0" smtClean="0"/>
            </a:br>
            <a:endParaRPr lang="en-US" dirty="0"/>
          </a:p>
        </p:txBody>
      </p:sp>
    </p:spTree>
    <p:extLst>
      <p:ext uri="{BB962C8B-B14F-4D97-AF65-F5344CB8AC3E}">
        <p14:creationId xmlns:p14="http://schemas.microsoft.com/office/powerpoint/2010/main" val="2790186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Further Predictions on Characteristics of Clients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Multiple drug use as near universal pattern</a:t>
            </a:r>
          </a:p>
          <a:p>
            <a:pPr marL="0" indent="0">
              <a:buNone/>
            </a:pPr>
            <a:r>
              <a:rPr lang="en-US" dirty="0" smtClean="0"/>
              <a:t>     --Implications for single pattern treatment 	approaches, MMT</a:t>
            </a:r>
          </a:p>
          <a:p>
            <a:pPr marL="0" indent="0">
              <a:buNone/>
            </a:pPr>
            <a:r>
              <a:rPr lang="en-US" dirty="0" smtClean="0"/>
              <a:t>     --Implications for single drug mutual aid 	fellowships, e.g., AA, CA</a:t>
            </a:r>
          </a:p>
          <a:p>
            <a:pPr marL="0" indent="0">
              <a:buNone/>
            </a:pPr>
            <a:r>
              <a:rPr lang="en-US" dirty="0"/>
              <a:t> </a:t>
            </a:r>
            <a:r>
              <a:rPr lang="en-US" dirty="0" smtClean="0"/>
              <a:t>     --NA may be positioned for dramatic growth in 	the future </a:t>
            </a:r>
          </a:p>
          <a:p>
            <a:r>
              <a:rPr lang="en-US" dirty="0" smtClean="0"/>
              <a:t>With increased life expectancy and shorter duration of work life, pattern of late problem onset will increase and become major treatment specialty.</a:t>
            </a:r>
          </a:p>
          <a:p>
            <a:endParaRPr lang="en-US" dirty="0"/>
          </a:p>
        </p:txBody>
      </p:sp>
    </p:spTree>
    <p:extLst>
      <p:ext uri="{BB962C8B-B14F-4D97-AF65-F5344CB8AC3E}">
        <p14:creationId xmlns:p14="http://schemas.microsoft.com/office/powerpoint/2010/main" val="58452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Organization of Addiction Treatment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Prevention and early intervention will be increasingly pulled into educational and public health arenas.</a:t>
            </a:r>
          </a:p>
          <a:p>
            <a:r>
              <a:rPr lang="en-US" dirty="0" smtClean="0"/>
              <a:t>Increased service integration initiatives with mental health:  2 emerging concerns</a:t>
            </a:r>
          </a:p>
          <a:p>
            <a:pPr marL="0" indent="0">
              <a:buNone/>
            </a:pPr>
            <a:r>
              <a:rPr lang="en-US" dirty="0"/>
              <a:t> </a:t>
            </a:r>
            <a:r>
              <a:rPr lang="en-US" dirty="0" smtClean="0"/>
              <a:t>   1.   Transcending history of contempt and harm in 	the name of help </a:t>
            </a:r>
          </a:p>
          <a:p>
            <a:pPr marL="0" indent="0">
              <a:buNone/>
            </a:pPr>
            <a:r>
              <a:rPr lang="en-US" dirty="0" smtClean="0"/>
              <a:t>    2.    Avoiding colonization through the integration 	 process</a:t>
            </a:r>
          </a:p>
          <a:p>
            <a:r>
              <a:rPr lang="en-US" dirty="0" smtClean="0"/>
              <a:t>Increased integration of addiction treatment &amp; primary health care</a:t>
            </a:r>
          </a:p>
        </p:txBody>
      </p:sp>
    </p:spTree>
    <p:extLst>
      <p:ext uri="{BB962C8B-B14F-4D97-AF65-F5344CB8AC3E}">
        <p14:creationId xmlns:p14="http://schemas.microsoft.com/office/powerpoint/2010/main" val="1964047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Organization of Addiction Treatment</a:t>
            </a:r>
            <a:endParaRPr lang="en-US" dirty="0"/>
          </a:p>
        </p:txBody>
      </p:sp>
      <p:sp>
        <p:nvSpPr>
          <p:cNvPr id="3" name="Content Placeholder 2"/>
          <p:cNvSpPr>
            <a:spLocks noGrp="1"/>
          </p:cNvSpPr>
          <p:nvPr>
            <p:ph idx="1"/>
          </p:nvPr>
        </p:nvSpPr>
        <p:spPr/>
        <p:txBody>
          <a:bodyPr/>
          <a:lstStyle/>
          <a:p>
            <a:r>
              <a:rPr lang="en-US" dirty="0"/>
              <a:t>Increased movement of treatment into the </a:t>
            </a:r>
            <a:r>
              <a:rPr lang="en-US" dirty="0" smtClean="0"/>
              <a:t>community</a:t>
            </a:r>
          </a:p>
          <a:p>
            <a:r>
              <a:rPr lang="en-US" dirty="0" smtClean="0"/>
              <a:t>Increased linkage of treatment and systems of control (criminal justice and child welfare)</a:t>
            </a:r>
          </a:p>
          <a:p>
            <a:r>
              <a:rPr lang="en-US" dirty="0" smtClean="0"/>
              <a:t>Major concern with what distinguishes addiction treatment from other health and human services and how to protect that uniqueness</a:t>
            </a:r>
            <a:endParaRPr lang="en-US" dirty="0"/>
          </a:p>
          <a:p>
            <a:endParaRPr lang="en-US" dirty="0"/>
          </a:p>
        </p:txBody>
      </p:sp>
    </p:spTree>
    <p:extLst>
      <p:ext uri="{BB962C8B-B14F-4D97-AF65-F5344CB8AC3E}">
        <p14:creationId xmlns:p14="http://schemas.microsoft.com/office/powerpoint/2010/main" val="3517594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of Addiction Treatment</a:t>
            </a:r>
            <a:endParaRPr lang="en-US" dirty="0"/>
          </a:p>
        </p:txBody>
      </p:sp>
      <p:sp>
        <p:nvSpPr>
          <p:cNvPr id="3" name="Content Placeholder 2"/>
          <p:cNvSpPr>
            <a:spLocks noGrp="1"/>
          </p:cNvSpPr>
          <p:nvPr>
            <p:ph idx="1"/>
          </p:nvPr>
        </p:nvSpPr>
        <p:spPr/>
        <p:txBody>
          <a:bodyPr>
            <a:normAutofit fontScale="92500"/>
          </a:bodyPr>
          <a:lstStyle/>
          <a:p>
            <a:r>
              <a:rPr lang="en-US" dirty="0" smtClean="0"/>
              <a:t>Weight of state and federal budget deficits will restrict growth and pose continued financial threats.</a:t>
            </a:r>
          </a:p>
          <a:p>
            <a:r>
              <a:rPr lang="en-US" dirty="0" smtClean="0"/>
              <a:t>Related $ pressure to reduce size of non-violent offender populations in prisons &amp; burden of child placements will create expanded options/funding for community-based addiction treatment creating risk that addiction treatment will become appendance to CJ or CW system.</a:t>
            </a:r>
          </a:p>
        </p:txBody>
      </p:sp>
    </p:spTree>
    <p:extLst>
      <p:ext uri="{BB962C8B-B14F-4D97-AF65-F5344CB8AC3E}">
        <p14:creationId xmlns:p14="http://schemas.microsoft.com/office/powerpoint/2010/main" val="1339345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of Addiction Treatment</a:t>
            </a:r>
            <a:endParaRPr lang="en-US" dirty="0"/>
          </a:p>
        </p:txBody>
      </p:sp>
      <p:sp>
        <p:nvSpPr>
          <p:cNvPr id="3" name="Content Placeholder 2"/>
          <p:cNvSpPr>
            <a:spLocks noGrp="1"/>
          </p:cNvSpPr>
          <p:nvPr>
            <p:ph idx="1"/>
          </p:nvPr>
        </p:nvSpPr>
        <p:spPr/>
        <p:txBody>
          <a:bodyPr/>
          <a:lstStyle/>
          <a:p>
            <a:r>
              <a:rPr lang="en-US" dirty="0" smtClean="0"/>
              <a:t>Many addiction treatment services will be mainstreamed within health care system (via health care reform) with specialized addiction treatment serving as safety net for those with most chronic, severe and complex problems.</a:t>
            </a:r>
          </a:p>
        </p:txBody>
      </p:sp>
    </p:spTree>
    <p:extLst>
      <p:ext uri="{BB962C8B-B14F-4D97-AF65-F5344CB8AC3E}">
        <p14:creationId xmlns:p14="http://schemas.microsoft.com/office/powerpoint/2010/main" val="738002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Conceptual &amp; Practice Shifts</a:t>
            </a:r>
            <a:endParaRPr lang="en-US" dirty="0"/>
          </a:p>
        </p:txBody>
      </p:sp>
      <p:sp>
        <p:nvSpPr>
          <p:cNvPr id="3" name="Content Placeholder 2"/>
          <p:cNvSpPr>
            <a:spLocks noGrp="1"/>
          </p:cNvSpPr>
          <p:nvPr>
            <p:ph idx="1"/>
          </p:nvPr>
        </p:nvSpPr>
        <p:spPr/>
        <p:txBody>
          <a:bodyPr/>
          <a:lstStyle/>
          <a:p>
            <a:r>
              <a:rPr lang="en-US" dirty="0" smtClean="0"/>
              <a:t>Distinction between AOD problems in community and in clinical settings</a:t>
            </a:r>
          </a:p>
          <a:p>
            <a:endParaRPr lang="en-US" dirty="0" smtClean="0"/>
          </a:p>
          <a:p>
            <a:r>
              <a:rPr lang="en-US" dirty="0" smtClean="0"/>
              <a:t>Does field claim ownership of all AOD problems or only most sever/complex?</a:t>
            </a:r>
          </a:p>
          <a:p>
            <a:endParaRPr lang="en-US" dirty="0" smtClean="0"/>
          </a:p>
          <a:p>
            <a:r>
              <a:rPr lang="en-US" dirty="0" smtClean="0"/>
              <a:t>Likely bifurcation of service location by low/moderate and high problem severity</a:t>
            </a:r>
          </a:p>
          <a:p>
            <a:endParaRPr lang="en-US" dirty="0"/>
          </a:p>
        </p:txBody>
      </p:sp>
    </p:spTree>
    <p:extLst>
      <p:ext uri="{BB962C8B-B14F-4D97-AF65-F5344CB8AC3E}">
        <p14:creationId xmlns:p14="http://schemas.microsoft.com/office/powerpoint/2010/main" val="390679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Conceptual &amp; Practice Shifts</a:t>
            </a:r>
            <a:endParaRPr lang="en-US" dirty="0"/>
          </a:p>
        </p:txBody>
      </p:sp>
      <p:sp>
        <p:nvSpPr>
          <p:cNvPr id="3" name="Content Placeholder 2"/>
          <p:cNvSpPr>
            <a:spLocks noGrp="1"/>
          </p:cNvSpPr>
          <p:nvPr>
            <p:ph idx="1"/>
          </p:nvPr>
        </p:nvSpPr>
        <p:spPr/>
        <p:txBody>
          <a:bodyPr/>
          <a:lstStyle/>
          <a:p>
            <a:r>
              <a:rPr lang="en-US" dirty="0" smtClean="0"/>
              <a:t>From pathology &amp; intervention paradigms to recovery paradigm</a:t>
            </a:r>
          </a:p>
          <a:p>
            <a:r>
              <a:rPr lang="en-US" dirty="0" smtClean="0"/>
              <a:t>Shift from AC to RM/ROSC models of treatment, e.g., 5 years of post-</a:t>
            </a:r>
            <a:r>
              <a:rPr lang="en-US" dirty="0" err="1" smtClean="0"/>
              <a:t>tx</a:t>
            </a:r>
            <a:r>
              <a:rPr lang="en-US" dirty="0" smtClean="0"/>
              <a:t> recovery checkups for all persons admitted</a:t>
            </a:r>
          </a:p>
          <a:p>
            <a:r>
              <a:rPr lang="en-US" dirty="0" smtClean="0"/>
              <a:t>Push to move treatment into the community (“Treatment without walls”)</a:t>
            </a:r>
          </a:p>
          <a:p>
            <a:pPr marL="0" indent="0">
              <a:buNone/>
            </a:pPr>
            <a:endParaRPr lang="en-US" dirty="0" smtClean="0"/>
          </a:p>
          <a:p>
            <a:endParaRPr lang="en-US" dirty="0"/>
          </a:p>
        </p:txBody>
      </p:sp>
    </p:spTree>
    <p:extLst>
      <p:ext uri="{BB962C8B-B14F-4D97-AF65-F5344CB8AC3E}">
        <p14:creationId xmlns:p14="http://schemas.microsoft.com/office/powerpoint/2010/main" val="4197337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Conceptual &amp; Practice Shifts</a:t>
            </a:r>
            <a:endParaRPr lang="en-US" dirty="0"/>
          </a:p>
        </p:txBody>
      </p:sp>
      <p:sp>
        <p:nvSpPr>
          <p:cNvPr id="3" name="Content Placeholder 2"/>
          <p:cNvSpPr>
            <a:spLocks noGrp="1"/>
          </p:cNvSpPr>
          <p:nvPr>
            <p:ph idx="1"/>
          </p:nvPr>
        </p:nvSpPr>
        <p:spPr/>
        <p:txBody>
          <a:bodyPr>
            <a:normAutofit lnSpcReduction="10000"/>
          </a:bodyPr>
          <a:lstStyle/>
          <a:p>
            <a:r>
              <a:rPr lang="en-US" dirty="0" smtClean="0"/>
              <a:t>Application of recovery concept to larger social systems</a:t>
            </a:r>
          </a:p>
          <a:p>
            <a:r>
              <a:rPr lang="en-US" dirty="0" smtClean="0"/>
              <a:t>Integration of clinical models and models of community development and cultural revitalization (</a:t>
            </a:r>
            <a:r>
              <a:rPr lang="en-US" dirty="0" err="1" smtClean="0"/>
              <a:t>Coyhis</a:t>
            </a:r>
            <a:r>
              <a:rPr lang="en-US" dirty="0" smtClean="0"/>
              <a:t>’ Healing Forest metaphor)</a:t>
            </a:r>
          </a:p>
          <a:p>
            <a:r>
              <a:rPr lang="en-US" dirty="0" smtClean="0"/>
              <a:t>Integration of recovery with prevention, early intervention and harm reduction</a:t>
            </a:r>
          </a:p>
          <a:p>
            <a:r>
              <a:rPr lang="en-US" dirty="0" smtClean="0"/>
              <a:t>Focus on breaking intergenerational cycles</a:t>
            </a:r>
            <a:endParaRPr lang="en-US" dirty="0"/>
          </a:p>
        </p:txBody>
      </p:sp>
    </p:spTree>
    <p:extLst>
      <p:ext uri="{BB962C8B-B14F-4D97-AF65-F5344CB8AC3E}">
        <p14:creationId xmlns:p14="http://schemas.microsoft.com/office/powerpoint/2010/main" val="4208620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  Addiction Treatment and Stages of Recovery</a:t>
            </a:r>
            <a:endParaRPr lang="en-US" dirty="0"/>
          </a:p>
        </p:txBody>
      </p:sp>
      <p:sp>
        <p:nvSpPr>
          <p:cNvPr id="3" name="Content Placeholder 2"/>
          <p:cNvSpPr>
            <a:spLocks noGrp="1"/>
          </p:cNvSpPr>
          <p:nvPr>
            <p:ph idx="1"/>
          </p:nvPr>
        </p:nvSpPr>
        <p:spPr/>
        <p:txBody>
          <a:bodyPr/>
          <a:lstStyle/>
          <a:p>
            <a:pPr marL="0" indent="0">
              <a:buNone/>
            </a:pPr>
            <a:r>
              <a:rPr lang="en-US" dirty="0" smtClean="0"/>
              <a:t>1. Pre-recovery priming (Synergy of pain and    	hope)</a:t>
            </a:r>
          </a:p>
          <a:p>
            <a:pPr marL="0" indent="0">
              <a:buNone/>
            </a:pPr>
            <a:r>
              <a:rPr lang="en-US" dirty="0" smtClean="0"/>
              <a:t>2. Recovery initiation and stabilization</a:t>
            </a:r>
          </a:p>
          <a:p>
            <a:pPr marL="0" indent="0">
              <a:buNone/>
            </a:pPr>
            <a:r>
              <a:rPr lang="en-US" dirty="0" smtClean="0"/>
              <a:t>3. Transition to recovery maintenance</a:t>
            </a:r>
          </a:p>
          <a:p>
            <a:pPr marL="0" indent="0">
              <a:buNone/>
            </a:pPr>
            <a:r>
              <a:rPr lang="en-US" dirty="0" smtClean="0"/>
              <a:t>4. Enhanced quality of personal, family and 	community life in long-term recovery</a:t>
            </a:r>
          </a:p>
          <a:p>
            <a:pPr marL="0" indent="0">
              <a:buNone/>
            </a:pPr>
            <a:r>
              <a:rPr lang="en-US" dirty="0" smtClean="0"/>
              <a:t>5. Breaking intergenerational cycles of problem 	transmission</a:t>
            </a:r>
          </a:p>
          <a:p>
            <a:endParaRPr lang="en-US" dirty="0"/>
          </a:p>
        </p:txBody>
      </p:sp>
    </p:spTree>
    <p:extLst>
      <p:ext uri="{BB962C8B-B14F-4D97-AF65-F5344CB8AC3E}">
        <p14:creationId xmlns:p14="http://schemas.microsoft.com/office/powerpoint/2010/main" val="21753299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Predicted Workforce Changes</a:t>
            </a:r>
            <a:endParaRPr lang="en-US" dirty="0"/>
          </a:p>
        </p:txBody>
      </p:sp>
      <p:sp>
        <p:nvSpPr>
          <p:cNvPr id="3" name="Content Placeholder 2"/>
          <p:cNvSpPr>
            <a:spLocks noGrp="1"/>
          </p:cNvSpPr>
          <p:nvPr>
            <p:ph idx="1"/>
          </p:nvPr>
        </p:nvSpPr>
        <p:spPr/>
        <p:txBody>
          <a:bodyPr>
            <a:normAutofit lnSpcReduction="10000"/>
          </a:bodyPr>
          <a:lstStyle/>
          <a:p>
            <a:r>
              <a:rPr lang="en-US" dirty="0" smtClean="0"/>
              <a:t>Continued feminization of the field</a:t>
            </a:r>
          </a:p>
          <a:p>
            <a:r>
              <a:rPr lang="en-US" dirty="0" smtClean="0"/>
              <a:t>Special efforts to recruit men similar to that 	seen in teaching</a:t>
            </a:r>
          </a:p>
          <a:p>
            <a:r>
              <a:rPr lang="en-US" dirty="0" smtClean="0"/>
              <a:t>Special efforts will be required to address mismatch between % of addiction counselors of color and % of clients of color.</a:t>
            </a:r>
          </a:p>
          <a:p>
            <a:r>
              <a:rPr lang="en-US" dirty="0" smtClean="0"/>
              <a:t>Efforts to reverse 3-decade decline in recovery representation—new blending of academic and experiential knowledge</a:t>
            </a:r>
          </a:p>
          <a:p>
            <a:pPr marL="0" indent="0">
              <a:buNone/>
            </a:pPr>
            <a:endParaRPr lang="en-US" dirty="0"/>
          </a:p>
        </p:txBody>
      </p:sp>
    </p:spTree>
    <p:extLst>
      <p:ext uri="{BB962C8B-B14F-4D97-AF65-F5344CB8AC3E}">
        <p14:creationId xmlns:p14="http://schemas.microsoft.com/office/powerpoint/2010/main" val="240387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Goals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Review contextual changes that will influence future of addiction treatment</a:t>
            </a:r>
          </a:p>
          <a:p>
            <a:pPr marL="0" indent="0">
              <a:buNone/>
            </a:pPr>
            <a:r>
              <a:rPr lang="en-US" dirty="0" smtClean="0"/>
              <a:t>Provide informed predictions related to future:</a:t>
            </a:r>
          </a:p>
          <a:p>
            <a:pPr marL="0" indent="0">
              <a:buNone/>
            </a:pPr>
            <a:r>
              <a:rPr lang="en-US" dirty="0" smtClean="0"/>
              <a:t>     1) Substance use trends </a:t>
            </a:r>
          </a:p>
          <a:p>
            <a:pPr marL="0" indent="0">
              <a:buNone/>
            </a:pPr>
            <a:r>
              <a:rPr lang="en-US" dirty="0" smtClean="0"/>
              <a:t>     2) Characteristics of Clients </a:t>
            </a:r>
          </a:p>
          <a:p>
            <a:pPr marL="0" indent="0">
              <a:buNone/>
            </a:pPr>
            <a:r>
              <a:rPr lang="en-US" dirty="0" smtClean="0"/>
              <a:t>     3) Organization &amp; funding of addiction      	treatment</a:t>
            </a:r>
          </a:p>
          <a:p>
            <a:pPr marL="0" indent="0">
              <a:buNone/>
            </a:pPr>
            <a:r>
              <a:rPr lang="en-US" dirty="0"/>
              <a:t> </a:t>
            </a:r>
            <a:r>
              <a:rPr lang="en-US" dirty="0" smtClean="0"/>
              <a:t>    4) Clinical philosophies and practices</a:t>
            </a:r>
          </a:p>
          <a:p>
            <a:pPr marL="0" indent="0">
              <a:buNone/>
            </a:pPr>
            <a:r>
              <a:rPr lang="en-US" dirty="0"/>
              <a:t> </a:t>
            </a:r>
            <a:r>
              <a:rPr lang="en-US" dirty="0" smtClean="0"/>
              <a:t>    5) Workforce changes</a:t>
            </a:r>
          </a:p>
          <a:p>
            <a:pPr marL="0" indent="0">
              <a:buNone/>
            </a:pPr>
            <a:r>
              <a:rPr lang="en-US" dirty="0" smtClean="0"/>
              <a:t>Discuss Implications for addiction professionals</a:t>
            </a:r>
            <a:endParaRPr lang="en-US" dirty="0"/>
          </a:p>
        </p:txBody>
      </p:sp>
    </p:spTree>
    <p:extLst>
      <p:ext uri="{BB962C8B-B14F-4D97-AF65-F5344CB8AC3E}">
        <p14:creationId xmlns:p14="http://schemas.microsoft.com/office/powerpoint/2010/main" val="27057081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Workforce Predictions</a:t>
            </a:r>
            <a:endParaRPr lang="en-US" dirty="0"/>
          </a:p>
        </p:txBody>
      </p:sp>
      <p:sp>
        <p:nvSpPr>
          <p:cNvPr id="3" name="Content Placeholder 2"/>
          <p:cNvSpPr>
            <a:spLocks noGrp="1"/>
          </p:cNvSpPr>
          <p:nvPr>
            <p:ph idx="1"/>
          </p:nvPr>
        </p:nvSpPr>
        <p:spPr/>
        <p:txBody>
          <a:bodyPr/>
          <a:lstStyle/>
          <a:p>
            <a:r>
              <a:rPr lang="en-US" dirty="0" smtClean="0"/>
              <a:t>Rapid aging out of long-tenured leaders will create opportunity for rapid leadership advancement &amp; rapid innovations within the field, but will also create vulnerability for colonization of field.</a:t>
            </a:r>
          </a:p>
          <a:p>
            <a:r>
              <a:rPr lang="en-US" dirty="0" smtClean="0"/>
              <a:t>Greater number of addiction professionals working in private practice</a:t>
            </a:r>
            <a:endParaRPr lang="en-US" dirty="0"/>
          </a:p>
        </p:txBody>
      </p:sp>
    </p:spTree>
    <p:extLst>
      <p:ext uri="{BB962C8B-B14F-4D97-AF65-F5344CB8AC3E}">
        <p14:creationId xmlns:p14="http://schemas.microsoft.com/office/powerpoint/2010/main" val="3700043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Implications for Addiction Professionals</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AutoNum type="arabicParenR"/>
            </a:pPr>
            <a:r>
              <a:rPr lang="en-US" dirty="0" smtClean="0"/>
              <a:t>Will be working in a wider variety of service settings</a:t>
            </a:r>
          </a:p>
          <a:p>
            <a:pPr marL="514350" indent="-514350">
              <a:buAutoNum type="arabicParenR"/>
            </a:pPr>
            <a:r>
              <a:rPr lang="en-US" dirty="0" smtClean="0"/>
              <a:t>Will be providing services across a wider span of recovery stages, pre-recovery, recovery maintenance, enhanced quality of personal/family life in long-term recovery; breaking intergenerational cycles.  </a:t>
            </a:r>
          </a:p>
          <a:p>
            <a:pPr marL="514350" indent="-514350">
              <a:buAutoNum type="arabicParenR"/>
            </a:pPr>
            <a:r>
              <a:rPr lang="en-US" dirty="0" smtClean="0"/>
              <a:t>Will be pushed to extend knowledge of addiction pathologies and treatment to pathways, styles and stages of long-term recovery across diverse cultural contexts. </a:t>
            </a:r>
            <a:endParaRPr lang="en-US" dirty="0"/>
          </a:p>
        </p:txBody>
      </p:sp>
    </p:spTree>
    <p:extLst>
      <p:ext uri="{BB962C8B-B14F-4D97-AF65-F5344CB8AC3E}">
        <p14:creationId xmlns:p14="http://schemas.microsoft.com/office/powerpoint/2010/main" val="4049000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Implications for Addiction Professionals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4) Addiction professionals will be challenged </a:t>
            </a:r>
            <a:r>
              <a:rPr lang="en-US" dirty="0"/>
              <a:t>to       expand their knowledge of  multiple </a:t>
            </a:r>
            <a:r>
              <a:rPr lang="en-US" dirty="0" smtClean="0"/>
              <a:t>pathways </a:t>
            </a:r>
            <a:r>
              <a:rPr lang="en-US" dirty="0"/>
              <a:t>and styles of long-term recovery and the </a:t>
            </a:r>
            <a:r>
              <a:rPr lang="en-US" dirty="0" smtClean="0"/>
              <a:t>growing varieties of recovery support institutions.</a:t>
            </a:r>
          </a:p>
          <a:p>
            <a:pPr marL="0" indent="0">
              <a:buNone/>
            </a:pPr>
            <a:endParaRPr lang="en-US" dirty="0" smtClean="0"/>
          </a:p>
          <a:p>
            <a:pPr marL="0" indent="0">
              <a:buNone/>
            </a:pPr>
            <a:r>
              <a:rPr lang="en-US" dirty="0" smtClean="0"/>
              <a:t>5) Addiction professional roles will shift from expert                     </a:t>
            </a:r>
          </a:p>
          <a:p>
            <a:pPr marL="0" indent="0">
              <a:buNone/>
            </a:pPr>
            <a:r>
              <a:rPr lang="en-US" dirty="0" smtClean="0"/>
              <a:t>model to partnership model.</a:t>
            </a:r>
          </a:p>
          <a:p>
            <a:pPr marL="0" indent="0">
              <a:buNone/>
            </a:pPr>
            <a:endParaRPr lang="en-US" dirty="0" smtClean="0"/>
          </a:p>
          <a:p>
            <a:pPr marL="0" indent="0">
              <a:buNone/>
            </a:pPr>
            <a:r>
              <a:rPr lang="en-US" dirty="0" smtClean="0"/>
              <a:t>6) The unit of service will shift beyond individual to include the family and the community.</a:t>
            </a:r>
          </a:p>
        </p:txBody>
      </p:sp>
    </p:spTree>
    <p:extLst>
      <p:ext uri="{BB962C8B-B14F-4D97-AF65-F5344CB8AC3E}">
        <p14:creationId xmlns:p14="http://schemas.microsoft.com/office/powerpoint/2010/main" val="23180049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Implications for Addiction Professionals</a:t>
            </a:r>
          </a:p>
        </p:txBody>
      </p:sp>
      <p:sp>
        <p:nvSpPr>
          <p:cNvPr id="3" name="Content Placeholder 2"/>
          <p:cNvSpPr>
            <a:spLocks noGrp="1"/>
          </p:cNvSpPr>
          <p:nvPr>
            <p:ph idx="1"/>
          </p:nvPr>
        </p:nvSpPr>
        <p:spPr/>
        <p:txBody>
          <a:bodyPr>
            <a:normAutofit fontScale="92500"/>
          </a:bodyPr>
          <a:lstStyle/>
          <a:p>
            <a:pPr marL="0" indent="0">
              <a:buNone/>
            </a:pPr>
            <a:r>
              <a:rPr lang="en-US" dirty="0"/>
              <a:t>7) Some addiction professionals will specialize in     </a:t>
            </a:r>
          </a:p>
          <a:p>
            <a:pPr marL="0" indent="0">
              <a:buNone/>
            </a:pPr>
            <a:r>
              <a:rPr lang="en-US" dirty="0"/>
              <a:t>     recovery resource mapping and development    </a:t>
            </a:r>
          </a:p>
          <a:p>
            <a:pPr marL="0" indent="0">
              <a:buNone/>
            </a:pPr>
            <a:r>
              <a:rPr lang="en-US" dirty="0"/>
              <a:t>     and mobilization of community recovery </a:t>
            </a:r>
          </a:p>
          <a:p>
            <a:pPr marL="0" indent="0">
              <a:buNone/>
            </a:pPr>
            <a:r>
              <a:rPr lang="en-US" dirty="0"/>
              <a:t>     capital—clinical consultant to community as a  </a:t>
            </a:r>
          </a:p>
          <a:p>
            <a:pPr marL="0" indent="0">
              <a:buNone/>
            </a:pPr>
            <a:r>
              <a:rPr lang="en-US" dirty="0"/>
              <a:t>     whole.</a:t>
            </a:r>
          </a:p>
          <a:p>
            <a:pPr marL="0" indent="0">
              <a:buNone/>
            </a:pPr>
            <a:r>
              <a:rPr lang="en-US" dirty="0"/>
              <a:t>8) Addiction professionals will be challenged to  </a:t>
            </a:r>
          </a:p>
          <a:p>
            <a:pPr marL="0" indent="0">
              <a:buNone/>
            </a:pPr>
            <a:r>
              <a:rPr lang="en-US" dirty="0"/>
              <a:t>     redefine role in context of new recovery support </a:t>
            </a:r>
          </a:p>
          <a:p>
            <a:pPr marL="0" indent="0">
              <a:buNone/>
            </a:pPr>
            <a:r>
              <a:rPr lang="en-US" dirty="0"/>
              <a:t>     </a:t>
            </a:r>
            <a:r>
              <a:rPr lang="en-US" dirty="0" smtClean="0"/>
              <a:t>institutions and roles</a:t>
            </a:r>
            <a:r>
              <a:rPr lang="en-US" dirty="0"/>
              <a:t>. </a:t>
            </a:r>
          </a:p>
          <a:p>
            <a:endParaRPr lang="en-US" dirty="0"/>
          </a:p>
        </p:txBody>
      </p:sp>
    </p:spTree>
    <p:extLst>
      <p:ext uri="{BB962C8B-B14F-4D97-AF65-F5344CB8AC3E}">
        <p14:creationId xmlns:p14="http://schemas.microsoft.com/office/powerpoint/2010/main" val="1566275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Reflection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solidFill>
                  <a:schemeClr val="tx1">
                    <a:lumMod val="95000"/>
                  </a:schemeClr>
                </a:solidFill>
              </a:rPr>
              <a:t>We are entering an era calling for the renewed activism of addiction professionals.</a:t>
            </a:r>
          </a:p>
          <a:p>
            <a:pPr marL="0" indent="0">
              <a:buNone/>
            </a:pPr>
            <a:endParaRPr lang="en-US" dirty="0">
              <a:solidFill>
                <a:schemeClr val="tx1">
                  <a:lumMod val="95000"/>
                </a:schemeClr>
              </a:solidFill>
            </a:endParaRPr>
          </a:p>
          <a:p>
            <a:pPr marL="0" indent="0">
              <a:buNone/>
            </a:pPr>
            <a:r>
              <a:rPr lang="en-US" sz="6000" dirty="0" smtClean="0">
                <a:solidFill>
                  <a:schemeClr val="tx1">
                    <a:lumMod val="95000"/>
                  </a:schemeClr>
                </a:solidFill>
              </a:rPr>
              <a:t>“The best way to predict the future is to create it.”  --Alan Kay</a:t>
            </a:r>
            <a:endParaRPr lang="en-US" sz="6000" dirty="0">
              <a:solidFill>
                <a:schemeClr val="tx1">
                  <a:lumMod val="95000"/>
                </a:schemeClr>
              </a:solidFill>
            </a:endParaRPr>
          </a:p>
        </p:txBody>
      </p:sp>
    </p:spTree>
    <p:extLst>
      <p:ext uri="{BB962C8B-B14F-4D97-AF65-F5344CB8AC3E}">
        <p14:creationId xmlns:p14="http://schemas.microsoft.com/office/powerpoint/2010/main" val="4017240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Perspective</a:t>
            </a:r>
            <a:endParaRPr lang="en-US" dirty="0"/>
          </a:p>
        </p:txBody>
      </p:sp>
      <p:sp>
        <p:nvSpPr>
          <p:cNvPr id="3" name="Content Placeholder 2"/>
          <p:cNvSpPr>
            <a:spLocks noGrp="1"/>
          </p:cNvSpPr>
          <p:nvPr>
            <p:ph idx="1"/>
          </p:nvPr>
        </p:nvSpPr>
        <p:spPr/>
        <p:txBody>
          <a:bodyPr/>
          <a:lstStyle/>
          <a:p>
            <a:r>
              <a:rPr lang="en-US" dirty="0" smtClean="0"/>
              <a:t>Professional elder (44 years work in the field across multiple roles)</a:t>
            </a:r>
          </a:p>
          <a:p>
            <a:r>
              <a:rPr lang="en-US" dirty="0" smtClean="0"/>
              <a:t>Long-term observer of historical cycles and new shifts that are without historical precedent</a:t>
            </a:r>
          </a:p>
          <a:p>
            <a:r>
              <a:rPr lang="en-US" dirty="0" smtClean="0"/>
              <a:t>Treatment/recovery historian with past work on trend projections</a:t>
            </a:r>
          </a:p>
          <a:p>
            <a:endParaRPr lang="en-US" dirty="0"/>
          </a:p>
        </p:txBody>
      </p:sp>
    </p:spTree>
    <p:extLst>
      <p:ext uri="{BB962C8B-B14F-4D97-AF65-F5344CB8AC3E}">
        <p14:creationId xmlns:p14="http://schemas.microsoft.com/office/powerpoint/2010/main" val="3224253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Perils of Prediction </a:t>
            </a:r>
            <a:endParaRPr lang="en-US" dirty="0"/>
          </a:p>
        </p:txBody>
      </p:sp>
      <p:sp>
        <p:nvSpPr>
          <p:cNvPr id="3" name="Content Placeholder 2"/>
          <p:cNvSpPr>
            <a:spLocks noGrp="1"/>
          </p:cNvSpPr>
          <p:nvPr>
            <p:ph idx="1"/>
          </p:nvPr>
        </p:nvSpPr>
        <p:spPr/>
        <p:txBody>
          <a:bodyPr/>
          <a:lstStyle/>
          <a:p>
            <a:pPr marL="0" indent="0">
              <a:buNone/>
            </a:pPr>
            <a:r>
              <a:rPr lang="en-US" dirty="0" smtClean="0"/>
              <a:t>Keen awareness that most people who make predictions about the future make fools of themselves.</a:t>
            </a:r>
          </a:p>
          <a:p>
            <a:pPr marL="0" indent="0">
              <a:buNone/>
            </a:pPr>
            <a:endParaRPr lang="en-US" dirty="0"/>
          </a:p>
          <a:p>
            <a:pPr marL="0" indent="0">
              <a:buNone/>
            </a:pPr>
            <a:r>
              <a:rPr lang="en-US" dirty="0" smtClean="0"/>
              <a:t>“I think there is a market for maybe five computers.”</a:t>
            </a:r>
          </a:p>
          <a:p>
            <a:pPr marL="0" indent="0">
              <a:buNone/>
            </a:pPr>
            <a:r>
              <a:rPr lang="en-US" dirty="0" smtClean="0"/>
              <a:t> –Thomas Watson, Chairman IBM, 1949</a:t>
            </a:r>
          </a:p>
          <a:p>
            <a:endParaRPr lang="en-US" dirty="0"/>
          </a:p>
        </p:txBody>
      </p:sp>
    </p:spTree>
    <p:extLst>
      <p:ext uri="{BB962C8B-B14F-4D97-AF65-F5344CB8AC3E}">
        <p14:creationId xmlns:p14="http://schemas.microsoft.com/office/powerpoint/2010/main" val="1779004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Shifting Contexts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1817747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6614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Importance of Recovery-specific Contexts in Next 5-10 years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Growth/diversification of recovery mutual aid</a:t>
            </a:r>
          </a:p>
          <a:p>
            <a:r>
              <a:rPr lang="en-US" dirty="0" smtClean="0"/>
              <a:t>Cultural/political mobilization of people in recovery </a:t>
            </a:r>
          </a:p>
          <a:p>
            <a:r>
              <a:rPr lang="en-US" dirty="0" smtClean="0"/>
              <a:t>New recovery support institutions</a:t>
            </a:r>
          </a:p>
          <a:p>
            <a:r>
              <a:rPr lang="en-US" dirty="0" smtClean="0"/>
              <a:t>Emergence of recovery as a new organizing paradigm</a:t>
            </a:r>
          </a:p>
          <a:p>
            <a:r>
              <a:rPr lang="en-US" dirty="0" smtClean="0"/>
              <a:t>AC to RM/ROSC models of care</a:t>
            </a:r>
          </a:p>
          <a:p>
            <a:r>
              <a:rPr lang="en-US" dirty="0" smtClean="0"/>
              <a:t>New recovery support roles, e.g. recovery coach</a:t>
            </a:r>
          </a:p>
          <a:p>
            <a:r>
              <a:rPr lang="en-US" dirty="0" smtClean="0"/>
              <a:t>Emerging recovery research agenda</a:t>
            </a:r>
            <a:endParaRPr lang="en-US" dirty="0"/>
          </a:p>
        </p:txBody>
      </p:sp>
    </p:spTree>
    <p:extLst>
      <p:ext uri="{BB962C8B-B14F-4D97-AF65-F5344CB8AC3E}">
        <p14:creationId xmlns:p14="http://schemas.microsoft.com/office/powerpoint/2010/main" val="2342950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Substance Use Trend Projections</a:t>
            </a:r>
            <a:endParaRPr lang="en-US" dirty="0"/>
          </a:p>
        </p:txBody>
      </p:sp>
      <p:sp>
        <p:nvSpPr>
          <p:cNvPr id="3" name="Content Placeholder 2"/>
          <p:cNvSpPr>
            <a:spLocks noGrp="1"/>
          </p:cNvSpPr>
          <p:nvPr>
            <p:ph idx="1"/>
          </p:nvPr>
        </p:nvSpPr>
        <p:spPr/>
        <p:txBody>
          <a:bodyPr/>
          <a:lstStyle/>
          <a:p>
            <a:pPr marL="0" indent="0">
              <a:buNone/>
            </a:pPr>
            <a:r>
              <a:rPr lang="en-US" dirty="0" smtClean="0"/>
              <a:t>Drug Specification </a:t>
            </a:r>
          </a:p>
          <a:p>
            <a:pPr marL="0" indent="0">
              <a:buNone/>
            </a:pPr>
            <a:r>
              <a:rPr lang="en-US" dirty="0" smtClean="0"/>
              <a:t>* Evolution &amp; cycling of drug choices </a:t>
            </a:r>
          </a:p>
          <a:p>
            <a:pPr marL="0" indent="0">
              <a:buNone/>
            </a:pPr>
            <a:r>
              <a:rPr lang="en-US" dirty="0" smtClean="0"/>
              <a:t>* Increased potency of existing drugs</a:t>
            </a:r>
          </a:p>
          <a:p>
            <a:pPr marL="0" indent="0">
              <a:buNone/>
            </a:pPr>
            <a:r>
              <a:rPr lang="en-US" dirty="0" smtClean="0"/>
              <a:t>* Altered &amp; new methods of drug administration</a:t>
            </a:r>
          </a:p>
          <a:p>
            <a:pPr marL="0" indent="0">
              <a:buNone/>
            </a:pPr>
            <a:r>
              <a:rPr lang="en-US" dirty="0" smtClean="0"/>
              <a:t>* Designer drugs &amp; potential public health         	disasters from delayed effects </a:t>
            </a:r>
          </a:p>
          <a:p>
            <a:pPr marL="0" indent="0">
              <a:buNone/>
            </a:pPr>
            <a:r>
              <a:rPr lang="en-US" dirty="0" smtClean="0"/>
              <a:t>* The challenge of drug combinations</a:t>
            </a:r>
            <a:endParaRPr lang="en-US" dirty="0"/>
          </a:p>
        </p:txBody>
      </p:sp>
    </p:spTree>
    <p:extLst>
      <p:ext uri="{BB962C8B-B14F-4D97-AF65-F5344CB8AC3E}">
        <p14:creationId xmlns:p14="http://schemas.microsoft.com/office/powerpoint/2010/main" val="2421031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Substance Use Trend Predictions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Substance Specific Trends</a:t>
            </a:r>
          </a:p>
          <a:p>
            <a:pPr marL="514350" indent="-514350">
              <a:buAutoNum type="arabicParenR"/>
            </a:pPr>
            <a:r>
              <a:rPr lang="en-US" dirty="0" smtClean="0"/>
              <a:t>Normalization of cannabis use will trigger greater focus on cannabis dependence &amp; its treatment</a:t>
            </a:r>
          </a:p>
          <a:p>
            <a:pPr marL="514350" indent="-514350">
              <a:buAutoNum type="arabicParenR"/>
            </a:pPr>
            <a:r>
              <a:rPr lang="en-US" dirty="0" smtClean="0"/>
              <a:t>Stimulant and hallucinogen use will rise with economic recovery; opioid addiction will continue to rise with any prolonged economic recession.</a:t>
            </a:r>
          </a:p>
          <a:p>
            <a:pPr marL="514350" indent="-514350">
              <a:buAutoNum type="arabicParenR"/>
            </a:pPr>
            <a:r>
              <a:rPr lang="en-US" dirty="0" smtClean="0"/>
              <a:t>Great concern over tobacco-related morbidity &amp; mortality with shift to smoking cessation in addiction treatment</a:t>
            </a:r>
          </a:p>
          <a:p>
            <a:pPr marL="514350" indent="-514350">
              <a:buAutoNum type="arabicParenR"/>
            </a:pPr>
            <a:endParaRPr lang="en-US" dirty="0"/>
          </a:p>
        </p:txBody>
      </p:sp>
    </p:spTree>
    <p:extLst>
      <p:ext uri="{BB962C8B-B14F-4D97-AF65-F5344CB8AC3E}">
        <p14:creationId xmlns:p14="http://schemas.microsoft.com/office/powerpoint/2010/main" val="2375094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Substance Use Trend Projections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User Specification</a:t>
            </a:r>
          </a:p>
          <a:p>
            <a:pPr marL="0" indent="0">
              <a:buNone/>
            </a:pPr>
            <a:r>
              <a:rPr lang="en-US" dirty="0" smtClean="0"/>
              <a:t>* Early age of onset </a:t>
            </a:r>
          </a:p>
          <a:p>
            <a:pPr marL="0" indent="0">
              <a:buNone/>
            </a:pPr>
            <a:r>
              <a:rPr lang="en-US" dirty="0" smtClean="0"/>
              <a:t>* Gender equity</a:t>
            </a:r>
          </a:p>
          <a:p>
            <a:pPr marL="0" indent="0">
              <a:buNone/>
            </a:pPr>
            <a:r>
              <a:rPr lang="en-US" dirty="0" smtClean="0"/>
              <a:t>* Co-occurring medical/psychiatric conditions</a:t>
            </a:r>
          </a:p>
          <a:p>
            <a:pPr marL="0" indent="0">
              <a:buNone/>
            </a:pPr>
            <a:r>
              <a:rPr lang="en-US" dirty="0" smtClean="0"/>
              <a:t>* Severity/Complexity Profile:  Family history, early onset; multiple drug use (tobacco), personal/historical trauma, co-morbidity, low personal/family/community recovery capital</a:t>
            </a:r>
          </a:p>
          <a:p>
            <a:pPr>
              <a:buFont typeface="Arial" charset="0"/>
              <a:buChar char="•"/>
            </a:pPr>
            <a:endParaRPr lang="en-US" dirty="0" smtClean="0"/>
          </a:p>
          <a:p>
            <a:pPr marL="0" indent="0">
              <a:buNone/>
            </a:pPr>
            <a:endParaRPr lang="en-US" dirty="0"/>
          </a:p>
        </p:txBody>
      </p:sp>
    </p:spTree>
    <p:extLst>
      <p:ext uri="{BB962C8B-B14F-4D97-AF65-F5344CB8AC3E}">
        <p14:creationId xmlns:p14="http://schemas.microsoft.com/office/powerpoint/2010/main" val="20332211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256</TotalTime>
  <Words>953</Words>
  <Application>Microsoft Office PowerPoint</Application>
  <PresentationFormat>On-screen Show (4:3)</PresentationFormat>
  <Paragraphs>129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The Future of Addiction Treatment &amp; Recovery in America  IAODAPCA 2013      </vt:lpstr>
      <vt:lpstr>Presentation Goals</vt:lpstr>
      <vt:lpstr>Perspective</vt:lpstr>
      <vt:lpstr>Perils of Prediction </vt:lpstr>
      <vt:lpstr>Shifting Contexts</vt:lpstr>
      <vt:lpstr>Importance of Recovery-specific Contexts in Next 5-10 years</vt:lpstr>
      <vt:lpstr>Substance Use Trend Projections</vt:lpstr>
      <vt:lpstr>Substance Use Trend Predictions</vt:lpstr>
      <vt:lpstr>Substance Use Trend Projections</vt:lpstr>
      <vt:lpstr>Further Predictions on Characteristics of Clients</vt:lpstr>
      <vt:lpstr>Organization of Addiction Treatment</vt:lpstr>
      <vt:lpstr>Organization of Addiction Treatment</vt:lpstr>
      <vt:lpstr>Funding of Addiction Treatment</vt:lpstr>
      <vt:lpstr>Funding of Addiction Treatment</vt:lpstr>
      <vt:lpstr>Conceptual &amp; Practice Shifts</vt:lpstr>
      <vt:lpstr>Conceptual &amp; Practice Shifts</vt:lpstr>
      <vt:lpstr>Conceptual &amp; Practice Shifts</vt:lpstr>
      <vt:lpstr>Summary:  Addiction Treatment and Stages of Recovery</vt:lpstr>
      <vt:lpstr>Predicted Workforce Changes</vt:lpstr>
      <vt:lpstr>Workforce Predictions</vt:lpstr>
      <vt:lpstr>Implications for Addiction Professionals</vt:lpstr>
      <vt:lpstr>Implications for Addiction Professionals</vt:lpstr>
      <vt:lpstr>Implications for Addiction Professionals</vt:lpstr>
      <vt:lpstr>Closing Reflection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Recovery for Patients, Families and Communities</dc:title>
  <dc:creator>Bill White</dc:creator>
  <cp:lastModifiedBy>Bill White</cp:lastModifiedBy>
  <cp:revision>34</cp:revision>
  <dcterms:created xsi:type="dcterms:W3CDTF">2012-03-21T14:29:22Z</dcterms:created>
  <dcterms:modified xsi:type="dcterms:W3CDTF">2013-04-15T14:42:34Z</dcterms:modified>
</cp:coreProperties>
</file>